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81800" cy="9296400"/>
  <p:embeddedFontLst>
    <p:embeddedFont>
      <p:font typeface="Lato"/>
      <p:regular r:id="rId25"/>
      <p:bold r:id="rId26"/>
      <p:italic r:id="rId27"/>
      <p:boldItalic r:id="rId28"/>
    </p:embeddedFont>
    <p:embeddedFont>
      <p:font typeface="Lato Light"/>
      <p:regular r:id="rId29"/>
      <p:bold r:id="rId30"/>
      <p:italic r:id="rId31"/>
      <p:boldItalic r:id="rId32"/>
    </p:embeddedFont>
    <p:embeddedFont>
      <p:font typeface="Lato Black"/>
      <p:bold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5" roundtripDataSignature="AMtx7mgQTvkjnYC34QBQ9wWeuKho059j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ato-bold.fntdata"/><Relationship Id="rId25" Type="http://schemas.openxmlformats.org/officeDocument/2006/relationships/font" Target="fonts/Lato-regular.fntdata"/><Relationship Id="rId28" Type="http://schemas.openxmlformats.org/officeDocument/2006/relationships/font" Target="fonts/Lato-boldItalic.fntdata"/><Relationship Id="rId27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LatoLight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LatoLight-italic.fntdata"/><Relationship Id="rId30" Type="http://schemas.openxmlformats.org/officeDocument/2006/relationships/font" Target="fonts/LatoLight-bold.fntdata"/><Relationship Id="rId11" Type="http://schemas.openxmlformats.org/officeDocument/2006/relationships/slide" Target="slides/slide7.xml"/><Relationship Id="rId33" Type="http://schemas.openxmlformats.org/officeDocument/2006/relationships/font" Target="fonts/LatoBlack-bold.fntdata"/><Relationship Id="rId10" Type="http://schemas.openxmlformats.org/officeDocument/2006/relationships/slide" Target="slides/slide6.xml"/><Relationship Id="rId32" Type="http://schemas.openxmlformats.org/officeDocument/2006/relationships/font" Target="fonts/LatoLight-boldItalic.fntdata"/><Relationship Id="rId13" Type="http://schemas.openxmlformats.org/officeDocument/2006/relationships/slide" Target="slides/slide9.xml"/><Relationship Id="rId35" Type="http://customschemas.google.com/relationships/presentationmetadata" Target="metadata"/><Relationship Id="rId12" Type="http://schemas.openxmlformats.org/officeDocument/2006/relationships/slide" Target="slides/slide8.xml"/><Relationship Id="rId34" Type="http://schemas.openxmlformats.org/officeDocument/2006/relationships/font" Target="fonts/LatoBlack-bold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2425" lIns="92425" spcFirstLastPara="1" rIns="92425" wrap="square" tIns="92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1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0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1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50cc7382a1_0_0:notes"/>
          <p:cNvSpPr txBox="1"/>
          <p:nvPr>
            <p:ph idx="1" type="body"/>
          </p:nvPr>
        </p:nvSpPr>
        <p:spPr>
          <a:xfrm>
            <a:off x="688182" y="4415790"/>
            <a:ext cx="5505600" cy="418350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150cc7382a1_0_0:notes"/>
          <p:cNvSpPr/>
          <p:nvPr>
            <p:ph idx="2" type="sldImg"/>
          </p:nvPr>
        </p:nvSpPr>
        <p:spPr>
          <a:xfrm>
            <a:off x="342900" y="696913"/>
            <a:ext cx="61959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2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3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4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5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6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7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7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8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.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9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19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2683200" y="1258525"/>
            <a:ext cx="6149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2683300" y="3304625"/>
            <a:ext cx="6149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" name="Google Shape;1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3" name="Google Shape;13;p21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14" name="Google Shape;14;p21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1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  <p:sp>
        <p:nvSpPr>
          <p:cNvPr id="16" name="Google Shape;16;p21"/>
          <p:cNvSpPr/>
          <p:nvPr/>
        </p:nvSpPr>
        <p:spPr>
          <a:xfrm rot="5400000">
            <a:off x="-225" y="0"/>
            <a:ext cx="3550200" cy="3550200"/>
          </a:xfrm>
          <a:prstGeom prst="rtTriangle">
            <a:avLst/>
          </a:prstGeom>
          <a:solidFill>
            <a:srgbClr val="122F4B"/>
          </a:solidFill>
          <a:ln cap="flat" cmpd="sng" w="9525">
            <a:solidFill>
              <a:srgbClr val="122F4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1"/>
          <p:cNvSpPr txBox="1"/>
          <p:nvPr/>
        </p:nvSpPr>
        <p:spPr>
          <a:xfrm rot="-2700000">
            <a:off x="332824" y="1103594"/>
            <a:ext cx="2390304" cy="76579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PERFORMANCE</a:t>
            </a:r>
            <a:endParaRPr b="0" i="0" sz="1800" u="none" cap="none" strike="noStrike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SD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400"/>
              <a:buNone/>
              <a:defRPr sz="2400">
                <a:solidFill>
                  <a:srgbClr val="122F4B"/>
                </a:solidFill>
              </a:defRPr>
            </a:lvl1pPr>
          </a:lstStyle>
          <a:p/>
        </p:txBody>
      </p:sp>
      <p:sp>
        <p:nvSpPr>
          <p:cNvPr id="72" name="Google Shape;7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73" name="Google Shape;73;p30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74" name="Google Shape;74;p30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30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2"/>
          <p:cNvSpPr/>
          <p:nvPr/>
        </p:nvSpPr>
        <p:spPr>
          <a:xfrm>
            <a:off x="238200" y="476500"/>
            <a:ext cx="8667600" cy="572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D4AF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2" name="Google Shape;22;p22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23" name="Google Shape;23;p22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22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  <p:sp>
        <p:nvSpPr>
          <p:cNvPr id="25" name="Google Shape;25;p22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122F4B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MUSD-Logo-Vector-300x300.png" id="28" name="Google Shape;2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07598" y="1907350"/>
            <a:ext cx="1328800" cy="13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23"/>
          <p:cNvSpPr txBox="1"/>
          <p:nvPr/>
        </p:nvSpPr>
        <p:spPr>
          <a:xfrm>
            <a:off x="2239350" y="3301525"/>
            <a:ext cx="4665300" cy="7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“Where the futures of children are driven by their aspirations and inspired by their circumstances”</a:t>
            </a:r>
            <a:endParaRPr b="0" i="0" sz="1400" u="none" cap="none" strike="noStrike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dera Unified" type="title">
  <p:cSld name="TITLE">
    <p:bg>
      <p:bgPr>
        <a:solidFill>
          <a:srgbClr val="122F4B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4"/>
          <p:cNvSpPr txBox="1"/>
          <p:nvPr>
            <p:ph type="ctrTitle"/>
          </p:nvPr>
        </p:nvSpPr>
        <p:spPr>
          <a:xfrm>
            <a:off x="311708" y="8969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Lato"/>
              <a:buNone/>
              <a:defRPr b="1" sz="6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2" name="Google Shape;32;p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AF37"/>
              </a:buClr>
              <a:buSzPts val="2800"/>
              <a:buFont typeface="Lato Light"/>
              <a:buNone/>
              <a:defRPr b="0" sz="2800">
                <a:solidFill>
                  <a:srgbClr val="D4AF37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3" name="Google Shape;33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24"/>
          <p:cNvSpPr txBox="1"/>
          <p:nvPr/>
        </p:nvSpPr>
        <p:spPr>
          <a:xfrm>
            <a:off x="983700" y="4608125"/>
            <a:ext cx="7176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Madera Unified School District</a:t>
            </a:r>
            <a:endParaRPr b="0" i="0" sz="10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9pPr>
          </a:lstStyle>
          <a:p/>
        </p:txBody>
      </p:sp>
      <p:sp>
        <p:nvSpPr>
          <p:cNvPr id="37" name="Google Shape;37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8" name="Google Shape;38;p25"/>
          <p:cNvGrpSpPr/>
          <p:nvPr/>
        </p:nvGrpSpPr>
        <p:grpSpPr>
          <a:xfrm>
            <a:off x="7336344" y="0"/>
            <a:ext cx="1204799" cy="1503855"/>
            <a:chOff x="7374250" y="0"/>
            <a:chExt cx="1128300" cy="1408500"/>
          </a:xfrm>
        </p:grpSpPr>
        <p:sp>
          <p:nvSpPr>
            <p:cNvPr id="39" name="Google Shape;39;p25"/>
            <p:cNvSpPr/>
            <p:nvPr/>
          </p:nvSpPr>
          <p:spPr>
            <a:xfrm rot="5400000">
              <a:off x="7238250" y="174300"/>
              <a:ext cx="1408500" cy="10599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25"/>
            <p:cNvSpPr txBox="1"/>
            <p:nvPr/>
          </p:nvSpPr>
          <p:spPr>
            <a:xfrm>
              <a:off x="7374250" y="382425"/>
              <a:ext cx="1128300" cy="47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2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2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DEB739"/>
                  </a:solidFill>
                  <a:latin typeface="Lato Black"/>
                  <a:ea typeface="Lato Black"/>
                  <a:cs typeface="Lato Black"/>
                  <a:sym typeface="Lato Black"/>
                </a:rPr>
                <a:t>MADERA UNIFIED</a:t>
              </a:r>
              <a:endParaRPr b="0" i="0" sz="800" u="none" cap="none" strike="noStrike">
                <a:solidFill>
                  <a:srgbClr val="DEB739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6"/>
          <p:cNvSpPr/>
          <p:nvPr/>
        </p:nvSpPr>
        <p:spPr>
          <a:xfrm>
            <a:off x="238200" y="476500"/>
            <a:ext cx="8667600" cy="572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D4AF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26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p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6" name="Google Shape;46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7" name="Google Shape;47;p26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48" name="Google Shape;48;p26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6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7"/>
          <p:cNvSpPr/>
          <p:nvPr/>
        </p:nvSpPr>
        <p:spPr>
          <a:xfrm>
            <a:off x="238200" y="476500"/>
            <a:ext cx="8667600" cy="572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D4AF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27"/>
          <p:cNvSpPr txBox="1"/>
          <p:nvPr>
            <p:ph type="title"/>
          </p:nvPr>
        </p:nvSpPr>
        <p:spPr>
          <a:xfrm>
            <a:off x="311700" y="4765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3" name="Google Shape;53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4" name="Google Shape;54;p27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55" name="Google Shape;55;p27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27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9" name="Google Shape;59;p2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0" name="Google Shape;6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1" name="Google Shape;61;p28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62" name="Google Shape;62;p28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28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6" name="Google Shape;66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7" name="Google Shape;67;p29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68" name="Google Shape;68;p29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29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Font typeface="Lato"/>
              <a:buNone/>
              <a:defRPr b="1" i="0" sz="2800" u="none" cap="none" strike="noStrike">
                <a:solidFill>
                  <a:srgbClr val="122F4B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b="1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/>
          <p:nvPr/>
        </p:nvSpPr>
        <p:spPr>
          <a:xfrm rot="-2700303">
            <a:off x="362402" y="941242"/>
            <a:ext cx="2409608" cy="747129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2700000">
            <a:off x="-59001" y="1030511"/>
            <a:ext cx="3074599" cy="79717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"/>
          <p:cNvSpPr txBox="1"/>
          <p:nvPr/>
        </p:nvSpPr>
        <p:spPr>
          <a:xfrm>
            <a:off x="3188939" y="355600"/>
            <a:ext cx="5029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703DFF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Reunión Anual de Título I Para Padres</a:t>
            </a:r>
            <a:endParaRPr b="0" i="0" sz="4400" u="none" cap="none" strike="noStrike">
              <a:solidFill>
                <a:srgbClr val="703DFF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83" name="Google Shape;83;p1"/>
          <p:cNvSpPr txBox="1"/>
          <p:nvPr/>
        </p:nvSpPr>
        <p:spPr>
          <a:xfrm>
            <a:off x="2847175" y="2355800"/>
            <a:ext cx="57381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James Madison Elementary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el 29 de agosto, 2022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Sra. Guillén</a:t>
            </a:r>
            <a:endParaRPr sz="3200">
              <a:solidFill>
                <a:srgbClr val="FF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pic>
        <p:nvPicPr>
          <p:cNvPr id="84" name="Google Shape;8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28431" y="2782855"/>
            <a:ext cx="1943662" cy="1943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"/>
          <p:cNvSpPr txBox="1"/>
          <p:nvPr>
            <p:ph idx="1" type="body"/>
          </p:nvPr>
        </p:nvSpPr>
        <p:spPr>
          <a:xfrm>
            <a:off x="311700" y="1169408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La Ley de Educación de Reporte de Responsabilidad para  Escuelas </a:t>
            </a: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Públicas</a:t>
            </a: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Primarias y Secundarias (SARC) les brinda a los padres y la comunidad la siguiente información: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16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Datos demográficos; 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Seguridad y clima escolar para aprender la información;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Datos académicos;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Índices de graduación; 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Tamaños de las clases;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Información de los maestros y personal; 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Descripciones del currículo e instrucción; y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Preparación de información post secundaria.</a:t>
            </a:r>
            <a:endParaRPr/>
          </a:p>
          <a:p>
            <a:pPr indent="-1714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16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ookman Old Style"/>
              <a:buNone/>
            </a:pPr>
            <a:r>
              <a:rPr b="0" i="1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SARC está disponible en la oficina de la escuela o en línea en: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600" u="sng">
                <a:solidFill>
                  <a:srgbClr val="0070C0"/>
                </a:solidFill>
              </a:rPr>
              <a:t>https://www.madera.k12.ca.us/Page/15073</a:t>
            </a:r>
            <a:endParaRPr u="sng">
              <a:solidFill>
                <a:srgbClr val="0070C0"/>
              </a:solidFill>
            </a:endParaRPr>
          </a:p>
        </p:txBody>
      </p:sp>
      <p:sp>
        <p:nvSpPr>
          <p:cNvPr id="138" name="Google Shape;138;p10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2400">
                <a:latin typeface="Bookman Old Style"/>
                <a:ea typeface="Bookman Old Style"/>
                <a:cs typeface="Bookman Old Style"/>
                <a:sym typeface="Bookman Old Style"/>
              </a:rPr>
              <a:t>Tarjeta de Calificación Escolar de Responsabilidad</a:t>
            </a:r>
            <a:endParaRPr sz="24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ookman Old Style"/>
              <a:buNone/>
            </a:pPr>
            <a:r>
              <a:rPr lang="en-US" sz="1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Cada escuela debe crear un Plan Escolar para Logro Estudiantil (SPSA) en conjunto con el Concilio Escolar de su escuela (SSC) y el equipo de Liderazgo Escolar.</a:t>
            </a:r>
            <a:endParaRPr sz="2400"/>
          </a:p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None/>
            </a:pPr>
            <a:r>
              <a:t/>
            </a:r>
            <a:endParaRPr sz="1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400" u="sng">
                <a:latin typeface="Bookman Old Style"/>
                <a:ea typeface="Bookman Old Style"/>
                <a:cs typeface="Bookman Old Style"/>
                <a:sym typeface="Bookman Old Style"/>
              </a:rPr>
              <a:t>Meta 1: Acceso equitativo a programas rigurosos de alto nivel</a:t>
            </a:r>
            <a:endParaRPr sz="2400"/>
          </a:p>
          <a:p>
            <a:pPr indent="-3810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384"/>
              <a:buFont typeface="Noto Sans Symbols"/>
              <a:buChar char="⮚"/>
            </a:pPr>
            <a:r>
              <a:rPr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El Distrito Escolar Unificado de Madera obtendrá un puntaje académico ELA (</a:t>
            </a:r>
            <a:r>
              <a:rPr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inglés</a:t>
            </a:r>
            <a:r>
              <a:rPr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) de rendimiento [medio-alto (verde)] para todos los estudiantes, según lo medido por el Tablero de California.</a:t>
            </a:r>
            <a:endParaRPr sz="2400"/>
          </a:p>
          <a:p>
            <a:pPr indent="-3810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384"/>
              <a:buFont typeface="Noto Sans Symbols"/>
              <a:buChar char="⮚"/>
            </a:pPr>
            <a:r>
              <a:rPr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El Distrito Escolar Unificado de Madera obtendrá un puntaje académico de matemáticas de </a:t>
            </a:r>
            <a:r>
              <a:rPr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rendimiento medio</a:t>
            </a:r>
            <a:r>
              <a:rPr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-</a:t>
            </a:r>
            <a:r>
              <a:rPr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alto para</a:t>
            </a:r>
            <a:r>
              <a:rPr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 todos los estudiantes, según lo medido por el Tablero de California.</a:t>
            </a:r>
            <a:endParaRPr sz="2400"/>
          </a:p>
          <a:p>
            <a:pPr indent="-3810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384"/>
              <a:buFont typeface="Noto Sans Symbols"/>
              <a:buChar char="⮚"/>
            </a:pPr>
            <a:r>
              <a:rPr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El Distrito Escolar Unificado de Madera obtendrá un puntaje de progreso de los aprendices de inglés de </a:t>
            </a:r>
            <a:r>
              <a:rPr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rendimiento medio</a:t>
            </a:r>
            <a:r>
              <a:rPr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-alto (</a:t>
            </a:r>
            <a:r>
              <a:rPr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verde)</a:t>
            </a:r>
            <a:r>
              <a:rPr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 para todos los estudiantes EL y recientes de RFEP, según lo medido por el Tablero de California.</a:t>
            </a:r>
            <a:endParaRPr sz="2400"/>
          </a:p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Madison: Acceso equitativo a programas rigurosos de alto nivel</a:t>
            </a:r>
            <a:endParaRPr sz="1400">
              <a:solidFill>
                <a:srgbClr val="FF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solidFill>
                <a:srgbClr val="FF0000"/>
              </a:solidFill>
            </a:endParaRPr>
          </a:p>
        </p:txBody>
      </p:sp>
      <p:sp>
        <p:nvSpPr>
          <p:cNvPr id="144" name="Google Shape;144;p11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3200">
                <a:latin typeface="Bookman Old Style"/>
                <a:ea typeface="Bookman Old Style"/>
                <a:cs typeface="Bookman Old Style"/>
                <a:sym typeface="Bookman Old Style"/>
              </a:rPr>
              <a:t>Plan Escolar Para Logro Estudiantil</a:t>
            </a:r>
            <a:endParaRPr sz="32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50cc7382a1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-US" sz="1200" u="sng">
                <a:latin typeface="Bookman Old Style"/>
                <a:ea typeface="Bookman Old Style"/>
                <a:cs typeface="Bookman Old Style"/>
                <a:sym typeface="Bookman Old Style"/>
              </a:rPr>
              <a:t>Meta 2- Ambientes Seguros y Saludables para el Aprendizaje y Trabajo</a:t>
            </a:r>
            <a:endParaRPr sz="1200" u="sng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-US" sz="1200">
                <a:latin typeface="Bookman Old Style"/>
                <a:ea typeface="Bookman Old Style"/>
                <a:cs typeface="Bookman Old Style"/>
                <a:sym typeface="Bookman Old Style"/>
              </a:rPr>
              <a:t>Distrito: </a:t>
            </a:r>
            <a:r>
              <a:rPr lang="en-US" sz="1200">
                <a:solidFill>
                  <a:srgbClr val="33333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Madera Unificado va a obtener un resultado en Suspensión de [medio-bajo (verde)]  en el desempeño para todos los  estudiantes, según lo medido por la Consola de California y aumentará a un resultado favorable el índice en la encuesta del clima escolar cada año. </a:t>
            </a:r>
            <a:endParaRPr sz="1200">
              <a:solidFill>
                <a:srgbClr val="33333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-US" sz="1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Madison</a:t>
            </a:r>
            <a:r>
              <a:rPr lang="en-US" sz="1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:  </a:t>
            </a:r>
            <a:r>
              <a:rPr lang="en-US" sz="1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Ambientes Seguros y Saludables para el Aprendizaje y Trabajo</a:t>
            </a:r>
            <a:endParaRPr sz="1200">
              <a:solidFill>
                <a:srgbClr val="FF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-US" sz="1200" u="sng">
                <a:latin typeface="Bookman Old Style"/>
                <a:ea typeface="Bookman Old Style"/>
                <a:cs typeface="Bookman Old Style"/>
                <a:sym typeface="Bookman Old Style"/>
              </a:rPr>
              <a:t>Meta 3- Mejorar la Participación de los Padres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1184"/>
              <a:buFont typeface="Noto Sans Symbols"/>
              <a:buChar char="⮚"/>
            </a:pPr>
            <a:r>
              <a:rPr lang="en-US" sz="1200">
                <a:latin typeface="Bookman Old Style"/>
                <a:ea typeface="Bookman Old Style"/>
                <a:cs typeface="Bookman Old Style"/>
                <a:sym typeface="Bookman Old Style"/>
              </a:rPr>
              <a:t>District:  </a:t>
            </a:r>
            <a:r>
              <a:rPr lang="en-US" sz="1200">
                <a:solidFill>
                  <a:srgbClr val="33333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Madera Unificado aumentará el número de padres que asistan al Concilio Escolar de su Escuela (SSC), ELAC, Noche de Vuelta a la Escuela, Acceso a Parent Portal y reuniones de Título I con los padres en todas las escuelas.   </a:t>
            </a:r>
            <a:endParaRPr sz="12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lang="en-US" sz="1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Madison</a:t>
            </a:r>
            <a:r>
              <a:rPr lang="en-US" sz="1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: </a:t>
            </a:r>
            <a:r>
              <a:rPr lang="en-US" sz="1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Mejorar la Participación de los Padres</a:t>
            </a:r>
            <a:endParaRPr sz="1200">
              <a:solidFill>
                <a:srgbClr val="FF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-US" sz="1200" u="sng">
                <a:latin typeface="Bookman Old Style"/>
                <a:ea typeface="Bookman Old Style"/>
                <a:cs typeface="Bookman Old Style"/>
                <a:sym typeface="Bookman Old Style"/>
              </a:rPr>
              <a:t>Meta 4- Aumentar y Mejorar la Tecnología</a:t>
            </a:r>
            <a:endParaRPr sz="2200"/>
          </a:p>
          <a:p>
            <a:pPr indent="-34290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</a:pPr>
            <a:r>
              <a:rPr lang="en-US" sz="1200">
                <a:latin typeface="Bookman Old Style"/>
                <a:ea typeface="Bookman Old Style"/>
                <a:cs typeface="Bookman Old Style"/>
                <a:sym typeface="Bookman Old Style"/>
              </a:rPr>
              <a:t>District:  </a:t>
            </a:r>
            <a:r>
              <a:rPr lang="en-US" sz="1200">
                <a:solidFill>
                  <a:srgbClr val="33333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Madera Unificado mantendrá un promedio diario de 1 hora de uso de aparatos al día para los estudiantes por cada año escolar</a:t>
            </a:r>
            <a:endParaRPr sz="12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lang="en-US" sz="1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Madison: Aumentar y Mejorar la Tecnología</a:t>
            </a:r>
            <a:endParaRPr sz="2200">
              <a:solidFill>
                <a:srgbClr val="FF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</a:pPr>
            <a:r>
              <a:rPr i="1" lang="en-US" sz="12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SPSA están disponibles en la oficina de la escuela y el distrito.</a:t>
            </a:r>
            <a:endParaRPr sz="2200"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</p:txBody>
      </p:sp>
      <p:sp>
        <p:nvSpPr>
          <p:cNvPr id="150" name="Google Shape;150;g150cc7382a1_0_0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3200">
                <a:latin typeface="Bookman Old Style"/>
                <a:ea typeface="Bookman Old Style"/>
                <a:cs typeface="Bookman Old Style"/>
                <a:sym typeface="Bookman Old Style"/>
              </a:rPr>
              <a:t>Plan Escolar Para Logro Estudiantil</a:t>
            </a:r>
            <a:endParaRPr sz="32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Maestros y para-profesionales adicionales;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Capacitación adicional para el personal escolar;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Tiempo extra para instrucción(Programas Antes y/o Después de la Escuela);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Actividades de Participación para los Padres ; y/o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Una variedad de materiales y métodos de </a:t>
            </a:r>
            <a:r>
              <a:rPr b="0" lang="en-US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enseñanza</a:t>
            </a:r>
            <a:r>
              <a:rPr b="0" lang="en-US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0" lang="en-US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suplementaria</a:t>
            </a:r>
            <a:r>
              <a:rPr b="0" lang="en-US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.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56" name="Google Shape;156;p12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2400">
                <a:latin typeface="Bookman Old Style"/>
                <a:ea typeface="Bookman Old Style"/>
                <a:cs typeface="Bookman Old Style"/>
                <a:sym typeface="Bookman Old Style"/>
              </a:rPr>
              <a:t>Programas de Título I Brindan Apoyo Suplemental </a:t>
            </a:r>
            <a:endParaRPr sz="24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"/>
          <p:cNvSpPr txBox="1"/>
          <p:nvPr>
            <p:ph idx="1" type="body"/>
          </p:nvPr>
        </p:nvSpPr>
        <p:spPr>
          <a:xfrm>
            <a:off x="311700" y="1389541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2400">
                <a:solidFill>
                  <a:srgbClr val="6D9EEB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James Madison</a:t>
            </a: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genera </a:t>
            </a:r>
            <a:r>
              <a:rPr b="0" lang="en-US" sz="24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$122,357.00</a:t>
            </a: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a través de Título I para pagar programas y servicios para nuestros estudiantes.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Fondos de Título I pagan por los siguientes programas y servicios: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PBIS, RenLearn </a:t>
            </a:r>
            <a:r>
              <a:rPr b="0"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Licencias</a:t>
            </a:r>
            <a:r>
              <a:rPr b="0"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, RAZ-Plus licencias, Materia Instructional, </a:t>
            </a:r>
            <a:r>
              <a:rPr b="0"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Educación</a:t>
            </a:r>
            <a:r>
              <a:rPr b="0"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de padres, Servicios de </a:t>
            </a:r>
            <a:r>
              <a:rPr b="0"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imprimir</a:t>
            </a:r>
            <a:r>
              <a:rPr b="0"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, Services, </a:t>
            </a:r>
            <a:r>
              <a:rPr b="0"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Mantenimiento</a:t>
            </a:r>
            <a:r>
              <a:rPr b="0"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de </a:t>
            </a:r>
            <a:r>
              <a:rPr b="0"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computadores y tecnología</a:t>
            </a:r>
            <a:r>
              <a:rPr b="0"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, RTI TSA, Conferencias y Viajes</a:t>
            </a:r>
            <a:endParaRPr sz="1400"/>
          </a:p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62" name="Google Shape;162;p13"/>
          <p:cNvSpPr txBox="1"/>
          <p:nvPr>
            <p:ph type="title"/>
          </p:nvPr>
        </p:nvSpPr>
        <p:spPr>
          <a:xfrm>
            <a:off x="311700" y="357991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4000">
                <a:latin typeface="Bookman Old Style"/>
                <a:ea typeface="Bookman Old Style"/>
                <a:cs typeface="Bookman Old Style"/>
                <a:sym typeface="Bookman Old Style"/>
              </a:rPr>
              <a:t>Fondos de Título I</a:t>
            </a:r>
            <a:endParaRPr sz="40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Cada escuela tiene un Concilio Escolar en Su Lugar:</a:t>
            </a:r>
            <a:endParaRPr/>
          </a:p>
          <a:p>
            <a:pPr indent="-317500" lvl="1" marL="9144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Padres </a:t>
            </a:r>
            <a:endParaRPr/>
          </a:p>
          <a:p>
            <a:pPr indent="-317500" lvl="1" marL="9144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Directores</a:t>
            </a:r>
            <a:endParaRPr sz="16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17500" lvl="1" marL="9144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Maestros</a:t>
            </a:r>
            <a:endParaRPr/>
          </a:p>
          <a:p>
            <a:pPr indent="-317500" lvl="1" marL="9144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Otro Personal que trabaja en la escuela</a:t>
            </a:r>
            <a:endParaRPr sz="16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17500" lvl="1" marL="9144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Estudiantes (en la Escuela Intermedia y Secundaria )</a:t>
            </a:r>
            <a:endParaRPr/>
          </a:p>
          <a:p>
            <a:pPr indent="-228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El concilio escolar SSC determina </a:t>
            </a: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cómo</a:t>
            </a: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usar los Fondos de Título I.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16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68" name="Google Shape;168;p14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2400">
                <a:latin typeface="Bookman Old Style"/>
                <a:ea typeface="Bookman Old Style"/>
                <a:cs typeface="Bookman Old Style"/>
                <a:sym typeface="Bookman Old Style"/>
              </a:rPr>
              <a:t>¿ Quién Decide Como Son Usados Los Fondos?</a:t>
            </a:r>
            <a:endParaRPr sz="24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Lista de Responsabilidades/Promesas de la Escuela</a:t>
            </a:r>
            <a:endParaRPr sz="20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1143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endParaRPr/>
          </a:p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Lista de Responsabilidades/Promesas de la Familia</a:t>
            </a:r>
            <a:endParaRPr sz="20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1143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 sz="2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Lista de Responsabilidades/Promesas del Estudiante</a:t>
            </a:r>
            <a:endParaRPr sz="20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74" name="Google Shape;174;p15"/>
          <p:cNvSpPr txBox="1"/>
          <p:nvPr>
            <p:ph type="title"/>
          </p:nvPr>
        </p:nvSpPr>
        <p:spPr>
          <a:xfrm>
            <a:off x="311700" y="34105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>
                <a:latin typeface="Bookman Old Style"/>
                <a:ea typeface="Bookman Old Style"/>
                <a:cs typeface="Bookman Old Style"/>
                <a:sym typeface="Bookman Old Style"/>
              </a:rPr>
              <a:t>Compacto Padres-Escuela</a:t>
            </a:r>
            <a:endParaRPr sz="40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Usted es el/la primer maestro/a de su hijo/a.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Usted tiene la habilidad de influenciar la educación de su hijo más que cualquier maestro(a) o escuela.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Usted conoce mejor a su hijo/a:</a:t>
            </a:r>
            <a:endParaRPr/>
          </a:p>
          <a:p>
            <a:pPr indent="-3175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18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Comparta información acerca de las habilidades e intereses de su hijo/a con los maestros/as; y</a:t>
            </a:r>
            <a:endParaRPr/>
          </a:p>
          <a:p>
            <a:pPr indent="-3175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18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Pida ver los reportes de progreso de su hijo/a y la escuela.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2000">
                <a:latin typeface="Bookman Old Style"/>
                <a:ea typeface="Bookman Old Style"/>
                <a:cs typeface="Bookman Old Style"/>
                <a:sym typeface="Bookman Old Style"/>
              </a:rPr>
              <a:t> ¡Su Participación Es Clave Para El Éxito de Su Hijo/a!</a:t>
            </a:r>
            <a:endParaRPr sz="20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Asista a los eventos en la escuela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Visite el salón de clases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Ofrecerse</a:t>
            </a: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 de voluntaria en la escuela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Únase a organizaciones de padres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Mantenga informado a los maestros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Asista a Sesiones Especiales de Capacitación Para Padres</a:t>
            </a:r>
            <a:endParaRPr b="0" sz="8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Asista a conferencias padre-maestros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Esté preparada para las reuniones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Reflexione si usted ha cumplido con sus responsabilidades como se dijo en el Compacto Padre – Escuela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86" name="Google Shape;186;p17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2000">
                <a:latin typeface="Bookman Old Style"/>
                <a:ea typeface="Bookman Old Style"/>
                <a:cs typeface="Bookman Old Style"/>
                <a:sym typeface="Bookman Old Style"/>
              </a:rPr>
              <a:t>Conozca Su Escuela y Comuníquese con los Maestros</a:t>
            </a:r>
            <a:endParaRPr sz="20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pic>
        <p:nvPicPr>
          <p:cNvPr descr="http://parents.georgiasouthern.edu/s/1544/images/gid3/editor/pfa_images/volunteer_650x240.jpg" id="187" name="Google Shape;18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8134" y="3903133"/>
            <a:ext cx="2324100" cy="90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93" name="Google Shape;193;p18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>
                <a:latin typeface="Bookman Old Style"/>
                <a:ea typeface="Bookman Old Style"/>
                <a:cs typeface="Bookman Old Style"/>
                <a:sym typeface="Bookman Old Style"/>
              </a:rPr>
              <a:t>Preguntas</a:t>
            </a:r>
            <a:endParaRPr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pic>
        <p:nvPicPr>
          <p:cNvPr descr="The Five Best Questions a Job Candidate Can Ask" id="194" name="Google Shape;19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2100" y="1336675"/>
            <a:ext cx="60198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311700" y="273325"/>
            <a:ext cx="8520600" cy="6072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4400">
                <a:latin typeface="Bookman Old Style"/>
                <a:ea typeface="Bookman Old Style"/>
                <a:cs typeface="Bookman Old Style"/>
                <a:sym typeface="Bookman Old Style"/>
              </a:rPr>
              <a:t>Agenda</a:t>
            </a:r>
            <a:endParaRPr/>
          </a:p>
        </p:txBody>
      </p:sp>
      <p:sp>
        <p:nvSpPr>
          <p:cNvPr id="90" name="Google Shape;90;p2"/>
          <p:cNvSpPr/>
          <p:nvPr/>
        </p:nvSpPr>
        <p:spPr>
          <a:xfrm>
            <a:off x="311700" y="1177433"/>
            <a:ext cx="8520600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Bienvenida e Introducciones</a:t>
            </a:r>
            <a:endParaRPr b="0" i="0" sz="2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Ley del 2001 Que Ningún Niño Se Quede Atrás  (NCLB)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Ley del 2015 Cada Estudiante Triunfa (ESSA)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Todo Acerca de Título I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Tarjeta de Calificación Escolar de Responsabilidad(</a:t>
            </a: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SARC)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Plan escolar para el logro estudiantil(</a:t>
            </a: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SPSA)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Compacto Padres-Escuelas</a:t>
            </a:r>
            <a:endParaRPr b="0" i="0" sz="2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Participación de los Padres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ookman Old Style"/>
              <a:buNone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El Acta de Educación firmada como ley en 2001 por el Presidente George W. Bush</a:t>
            </a:r>
            <a:endParaRPr/>
          </a:p>
          <a:p>
            <a:pPr indent="-3429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Esta Ley, la cual redefinió el rol federal en la educación K-12, fue la reforma más amplia del Acta de Educación Primaria y Secundaria (ESEA) desde su promulgación en 1965. </a:t>
            </a:r>
            <a:endParaRPr/>
          </a:p>
          <a:p>
            <a:pPr indent="-2331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La ley fue basada en cuatro principios básicos: más responsabilidad en los resultados, mayor flexibilidad y control local, mayores opciones para los padres y énfasis en métodos comprobados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96" name="Google Shape;96;p3"/>
          <p:cNvSpPr txBox="1"/>
          <p:nvPr>
            <p:ph type="title"/>
          </p:nvPr>
        </p:nvSpPr>
        <p:spPr>
          <a:xfrm>
            <a:off x="311700" y="4257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latin typeface="Bookman Old Style"/>
                <a:ea typeface="Bookman Old Style"/>
                <a:cs typeface="Bookman Old Style"/>
                <a:sym typeface="Bookman Old Style"/>
              </a:rPr>
              <a:t>¿Qué es “Ningún Niño Se Queda Atrás”?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ookman Old Style"/>
              <a:buNone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La versión 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autorizada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de ESEA firmada como ley por el Presidente Barack Obama en 2015</a:t>
            </a:r>
            <a:endParaRPr/>
          </a:p>
          <a:p>
            <a:pPr indent="-3429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Representa un importante paso hacia adelante para mejorar el sistema educativo de la nación.</a:t>
            </a:r>
            <a:endParaRPr/>
          </a:p>
          <a:p>
            <a:pPr indent="-2331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Mientras "Que Ningún Niño Se Quede Atrás” esperaba 100 por ciento de  dominio para todos los estudiantes para el año 2014, ESSA les da a los estados la autorización para identificar sus propias metas dirigidas al dominio en pruebas, Lenguaje y Literatura, Matemáticas e índices de graduación</a:t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2" name="Google Shape;102;p4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latin typeface="Bookman Old Style"/>
                <a:ea typeface="Bookman Old Style"/>
                <a:cs typeface="Bookman Old Style"/>
                <a:sym typeface="Bookman Old Style"/>
              </a:rPr>
              <a:t>¿ Qué es la Ley “Cada Estudiante Triunfa”?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idx="1" type="body"/>
          </p:nvPr>
        </p:nvSpPr>
        <p:spPr>
          <a:xfrm>
            <a:off x="311700" y="1287941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7472" lvl="0" marL="347472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La ley mantiene los requisitos anuales de exámenes para Lenguaje/Literatura y Matemáticas en los grados 3</a:t>
            </a:r>
            <a:r>
              <a:rPr b="0" baseline="3000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ero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-8</a:t>
            </a:r>
            <a:r>
              <a:rPr b="0" baseline="3000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vo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y 11</a:t>
            </a:r>
            <a:r>
              <a:rPr b="0" baseline="3000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avo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, exámenes de Ciencias a través de los grados. También mantiene reportes de sub grupos y los requisitos de exámenes de un 95 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por ciento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. </a:t>
            </a:r>
            <a:endParaRPr/>
          </a:p>
          <a:p>
            <a:pPr indent="-233172" lvl="0" marL="347472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ESSA es una mejoría sobre la expirada Ley NCLB, desplazando más autoridad a los estados y limitando los mandatos federales mientras mantiene un marco de trabajo compartido para la  responsabilidad K-12. 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08" name="Google Shape;108;p5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000">
                <a:latin typeface="Bookman Old Style"/>
                <a:ea typeface="Bookman Old Style"/>
                <a:cs typeface="Bookman Old Style"/>
                <a:sym typeface="Bookman Old Style"/>
              </a:rPr>
              <a:t>¿Qué es la Ley “Cada Estudiante Triunfa”? (Continuación)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/>
          <p:nvPr>
            <p:ph idx="1" type="body"/>
          </p:nvPr>
        </p:nvSpPr>
        <p:spPr>
          <a:xfrm>
            <a:off x="311700" y="1237142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Título I es el programa de ayuda federal más grande para las escuelas de nuestra nación. </a:t>
            </a:r>
            <a:endParaRPr/>
          </a:p>
          <a:p>
            <a:pPr indent="-2331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La meta de Título I es una educación de alta calidad para cada niño. </a:t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2331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Cada año el programa sirve a millones de niños en las escuelas primarias y secundarias. </a:t>
            </a:r>
            <a:r>
              <a:rPr lang="en-US" sz="2400">
                <a:solidFill>
                  <a:srgbClr val="6D9EEB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James Madison</a:t>
            </a: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es una escuela de </a:t>
            </a: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Título</a:t>
            </a: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I. 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14" name="Google Shape;114;p6"/>
          <p:cNvSpPr txBox="1"/>
          <p:nvPr>
            <p:ph type="title"/>
          </p:nvPr>
        </p:nvSpPr>
        <p:spPr>
          <a:xfrm>
            <a:off x="311700" y="3749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4000">
                <a:latin typeface="Bookman Old Style"/>
                <a:ea typeface="Bookman Old Style"/>
                <a:cs typeface="Bookman Old Style"/>
                <a:sym typeface="Bookman Old Style"/>
              </a:rPr>
              <a:t>¿Qué es Título I?</a:t>
            </a:r>
            <a:endParaRPr sz="40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74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Cada año el gobierno federal brinda fondos a los estados.  </a:t>
            </a:r>
            <a:endParaRPr/>
          </a:p>
          <a:p>
            <a:pPr indent="-2331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El Departamento de Educación de California envía el dinero al Distrito.</a:t>
            </a:r>
            <a:endParaRPr/>
          </a:p>
          <a:p>
            <a:pPr indent="-2331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El distrito escolar identifica las escuelas elegibles y entrega los fondos de 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Título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I.</a:t>
            </a:r>
            <a:endParaRPr/>
          </a:p>
          <a:p>
            <a:pPr indent="-2331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sz="2000">
                <a:solidFill>
                  <a:srgbClr val="6D9EEB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James Madison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implementó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un programa de Título I a través de la escuela. 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20" name="Google Shape;120;p7"/>
          <p:cNvSpPr txBox="1"/>
          <p:nvPr>
            <p:ph type="title"/>
          </p:nvPr>
        </p:nvSpPr>
        <p:spPr>
          <a:xfrm>
            <a:off x="142367" y="290258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4000">
                <a:latin typeface="Bookman Old Style"/>
                <a:ea typeface="Bookman Old Style"/>
                <a:cs typeface="Bookman Old Style"/>
                <a:sym typeface="Bookman Old Style"/>
              </a:rPr>
              <a:t> ¿Cómo Funciona Título I?</a:t>
            </a:r>
            <a:endParaRPr sz="40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latin typeface="Bookman Old Style"/>
                <a:ea typeface="Bookman Old Style"/>
                <a:cs typeface="Bookman Old Style"/>
                <a:sym typeface="Bookman Old Style"/>
              </a:rPr>
              <a:t>¿ C</a:t>
            </a:r>
            <a:r>
              <a:rPr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uál es el propósito del programa?</a:t>
            </a:r>
            <a:endParaRPr/>
          </a:p>
          <a:p>
            <a:pPr indent="-347472" lvl="0" marL="347472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Mejorar el desempeño académico en los estudiantes de bajos logros y todos los otros estudiantes en la escuela, al trabajar en mejorar por completo el programa educacional.</a:t>
            </a:r>
            <a:endParaRPr/>
          </a:p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latin typeface="Bookman Old Style"/>
                <a:ea typeface="Bookman Old Style"/>
                <a:cs typeface="Bookman Old Style"/>
                <a:sym typeface="Bookman Old Style"/>
              </a:rPr>
              <a:t>¿ </a:t>
            </a:r>
            <a:r>
              <a:rPr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Quién es servido?</a:t>
            </a:r>
            <a:endParaRPr/>
          </a:p>
          <a:p>
            <a:pPr indent="-347472" lvl="0" marL="347472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Todos los estudiantes en la escuela son servidos ya que los fondos son usados para mejorar por completo el programa educacional.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26" name="Google Shape;126;p8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>
                <a:latin typeface="Bookman Old Style"/>
                <a:ea typeface="Bookman Old Style"/>
                <a:cs typeface="Bookman Old Style"/>
                <a:sym typeface="Bookman Old Style"/>
              </a:rPr>
              <a:t>Programa de Título I En Todas Las Escuelas</a:t>
            </a:r>
            <a:endParaRPr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Estar involucrados y solicitar reuniones de rutina  para expresar sus opiniones y preocupaciones. </a:t>
            </a:r>
            <a:endParaRPr/>
          </a:p>
          <a:p>
            <a:pPr indent="-228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Que les brinden información </a:t>
            </a: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sobre el</a:t>
            </a: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nivel de logro de sus hijos en las evaluaciones de lectura/lenguaje, matemáticas, ciencias y evaluaciones en la escuela.</a:t>
            </a:r>
            <a:endParaRPr/>
          </a:p>
          <a:p>
            <a:pPr indent="-228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Solicitar y recibir información en las certificaciones  del maestro/a de su hijo/a. 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32" name="Google Shape;132;p9"/>
          <p:cNvSpPr txBox="1"/>
          <p:nvPr>
            <p:ph type="title"/>
          </p:nvPr>
        </p:nvSpPr>
        <p:spPr>
          <a:xfrm>
            <a:off x="311700" y="341058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4000">
                <a:latin typeface="Bookman Old Style"/>
                <a:ea typeface="Bookman Old Style"/>
                <a:cs typeface="Bookman Old Style"/>
                <a:sym typeface="Bookman Old Style"/>
              </a:rPr>
              <a:t>Derechos de los Padres</a:t>
            </a:r>
            <a:endParaRPr sz="40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USD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JUAN GONZALEZ</dc:creator>
</cp:coreProperties>
</file>